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4" r:id="rId4"/>
    <p:sldId id="266" r:id="rId5"/>
    <p:sldId id="265" r:id="rId6"/>
    <p:sldId id="267" r:id="rId7"/>
    <p:sldId id="268" r:id="rId8"/>
    <p:sldId id="261" r:id="rId9"/>
    <p:sldId id="262" r:id="rId10"/>
    <p:sldId id="269" r:id="rId11"/>
    <p:sldId id="257" r:id="rId12"/>
    <p:sldId id="263" r:id="rId13"/>
    <p:sldId id="258" r:id="rId14"/>
    <p:sldId id="25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 sz="1800"/>
            </a:pPr>
            <a:r>
              <a:rPr lang="ru-RU" sz="1200" dirty="0"/>
              <a:t>Процент научной и учебной </a:t>
            </a:r>
            <a:r>
              <a:rPr lang="ru-RU" sz="1200" dirty="0" smtClean="0"/>
              <a:t>литературы для высшей школы </a:t>
            </a:r>
            <a:r>
              <a:rPr lang="ru-RU" sz="1200" dirty="0"/>
              <a:t>от общего числа изданных книг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научной и учебной литературы от общего числа изданных книг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35.800000000000004</c:v>
                </c:pt>
                <c:pt idx="1">
                  <c:v>39.9</c:v>
                </c:pt>
                <c:pt idx="2">
                  <c:v>39.200000000000003</c:v>
                </c:pt>
                <c:pt idx="3">
                  <c:v>42.3</c:v>
                </c:pt>
                <c:pt idx="4">
                  <c:v>42</c:v>
                </c:pt>
                <c:pt idx="5">
                  <c:v>42</c:v>
                </c:pt>
              </c:numCache>
            </c:numRef>
          </c:val>
        </c:ser>
        <c:dLbls>
          <c:showVal val="1"/>
        </c:dLbls>
        <c:marker val="1"/>
        <c:axId val="119126272"/>
        <c:axId val="139686656"/>
      </c:lineChart>
      <c:catAx>
        <c:axId val="119126272"/>
        <c:scaling>
          <c:orientation val="minMax"/>
        </c:scaling>
        <c:axPos val="b"/>
        <c:numFmt formatCode="General" sourceLinked="1"/>
        <c:majorTickMark val="none"/>
        <c:tickLblPos val="nextTo"/>
        <c:crossAx val="139686656"/>
        <c:crosses val="autoZero"/>
        <c:auto val="1"/>
        <c:lblAlgn val="ctr"/>
        <c:lblOffset val="100"/>
      </c:catAx>
      <c:valAx>
        <c:axId val="139686656"/>
        <c:scaling>
          <c:orientation val="minMax"/>
        </c:scaling>
        <c:delete val="1"/>
        <c:axPos val="l"/>
        <c:numFmt formatCode="General" sourceLinked="1"/>
        <c:tickLblPos val="none"/>
        <c:crossAx val="119126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FB5C-2404-48B2-9C1D-DA7FA88F07D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D933DE-9899-4319-AEF8-037483028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FB5C-2404-48B2-9C1D-DA7FA88F07D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33DE-9899-4319-AEF8-037483028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8D933DE-9899-4319-AEF8-037483028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FB5C-2404-48B2-9C1D-DA7FA88F07D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FB5C-2404-48B2-9C1D-DA7FA88F07D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8D933DE-9899-4319-AEF8-037483028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FB5C-2404-48B2-9C1D-DA7FA88F07D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D933DE-9899-4319-AEF8-037483028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C14FB5C-2404-48B2-9C1D-DA7FA88F07D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33DE-9899-4319-AEF8-037483028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FB5C-2404-48B2-9C1D-DA7FA88F07D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8D933DE-9899-4319-AEF8-037483028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FB5C-2404-48B2-9C1D-DA7FA88F07D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8D933DE-9899-4319-AEF8-037483028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FB5C-2404-48B2-9C1D-DA7FA88F07D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D933DE-9899-4319-AEF8-037483028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D933DE-9899-4319-AEF8-037483028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FB5C-2404-48B2-9C1D-DA7FA88F07D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8D933DE-9899-4319-AEF8-037483028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C14FB5C-2404-48B2-9C1D-DA7FA88F07D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C14FB5C-2404-48B2-9C1D-DA7FA88F07D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D933DE-9899-4319-AEF8-037483028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Доктор технических наук,</a:t>
            </a: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Президент</a:t>
            </a: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Издательско-полиграфической</a:t>
            </a: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Ассоциации</a:t>
            </a: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Университетов 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россии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Иванов А.В.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Системные проблемы современного книгоиздания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Научно-учебное книгоиздание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90527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Российская </a:t>
            </a:r>
            <a:r>
              <a:rPr lang="ru-RU" b="1" dirty="0" smtClean="0"/>
              <a:t>к</a:t>
            </a:r>
            <a:r>
              <a:rPr lang="ru-RU" b="1" dirty="0" smtClean="0"/>
              <a:t>нижная палата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198539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Информрегистр</a:t>
            </a:r>
            <a:endParaRPr lang="ru-RU" b="1" dirty="0" smtClean="0"/>
          </a:p>
          <a:p>
            <a:pPr indent="0">
              <a:lnSpc>
                <a:spcPct val="170000"/>
              </a:lnSpc>
              <a:buNone/>
            </a:pPr>
            <a:r>
              <a:rPr lang="ru-RU" dirty="0" smtClean="0"/>
              <a:t>По состоянию на </a:t>
            </a:r>
            <a:r>
              <a:rPr lang="ru-RU" dirty="0" smtClean="0"/>
              <a:t>декабрь 2014 </a:t>
            </a:r>
            <a:r>
              <a:rPr lang="ru-RU" dirty="0" smtClean="0"/>
              <a:t>года в </a:t>
            </a:r>
            <a:r>
              <a:rPr lang="ru-RU" dirty="0" smtClean="0"/>
              <a:t>каталоге содержится более</a:t>
            </a:r>
            <a:r>
              <a:rPr lang="ru-RU" dirty="0" smtClean="0"/>
              <a:t> </a:t>
            </a:r>
            <a:r>
              <a:rPr lang="ru-RU" b="1" dirty="0" smtClean="0"/>
              <a:t>36700</a:t>
            </a:r>
            <a:r>
              <a:rPr lang="ru-RU" dirty="0" smtClean="0"/>
              <a:t> </a:t>
            </a:r>
            <a:r>
              <a:rPr lang="ru-RU" dirty="0" smtClean="0"/>
              <a:t>электронных </a:t>
            </a:r>
            <a:r>
              <a:rPr lang="ru-RU" dirty="0" smtClean="0"/>
              <a:t>изданий, разные по целевому назначению и тематике.</a:t>
            </a:r>
            <a:endParaRPr lang="ru-RU" dirty="0"/>
          </a:p>
        </p:txBody>
      </p:sp>
      <p:pic>
        <p:nvPicPr>
          <p:cNvPr id="6146" name="Picture 2" descr="C:\Users\Иванова Мария\Pictures\информрегист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3845778" cy="2808312"/>
          </a:xfrm>
          <a:prstGeom prst="rect">
            <a:avLst/>
          </a:prstGeom>
          <a:noFill/>
        </p:spPr>
      </p:pic>
      <p:graphicFrame>
        <p:nvGraphicFramePr>
          <p:cNvPr id="6" name="Содержимое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82401434"/>
              </p:ext>
            </p:extLst>
          </p:nvPr>
        </p:nvGraphicFramePr>
        <p:xfrm>
          <a:off x="395536" y="1988840"/>
          <a:ext cx="4038600" cy="427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Чем руководствуемся?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3826768" cy="391703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ГОСТ Р 7.0.83-2012</a:t>
            </a:r>
            <a:r>
              <a:rPr kumimoji="0" lang="ru-RU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Электронные издания. Основные виды и сведения</a:t>
            </a:r>
            <a:endParaRPr kumimoji="0" lang="ru-RU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3.2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Электронное издание – электронный документ (группа электронных документов), прошедший редакционно-издательскую обработку, предназначенный для распространения в неизменном виде, имеющий выходные сведения.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6.2.2. Состав выходных сведений непериодических изданий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международные стандартные 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номера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ISBN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6.2.3.10 Международные стандартные номера электронного издания присваиваются по ГОСТ Р 7.0.53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4051176" cy="374441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600" b="1" dirty="0" smtClean="0"/>
              <a:t>ГОСТ Р </a:t>
            </a:r>
            <a:r>
              <a:rPr lang="ru-RU" sz="1600" b="1" dirty="0" smtClean="0"/>
              <a:t>7.0.53-2007 Издания.</a:t>
            </a:r>
          </a:p>
          <a:p>
            <a:pPr lvl="0">
              <a:buNone/>
            </a:pPr>
            <a:r>
              <a:rPr lang="ru-RU" sz="1600" b="1" dirty="0" smtClean="0"/>
              <a:t>Международный стандартный</a:t>
            </a:r>
          </a:p>
          <a:p>
            <a:pPr lvl="0">
              <a:buNone/>
            </a:pPr>
            <a:r>
              <a:rPr lang="ru-RU" sz="1600" b="1" dirty="0" smtClean="0"/>
              <a:t>книжный </a:t>
            </a:r>
            <a:r>
              <a:rPr lang="ru-RU" sz="1600" b="1" dirty="0" smtClean="0"/>
              <a:t>номер (</a:t>
            </a:r>
            <a:r>
              <a:rPr lang="en-US" sz="1600" b="1" dirty="0" smtClean="0"/>
              <a:t>ISBN)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>4.2 Издания, которым присваивается </a:t>
            </a:r>
            <a:r>
              <a:rPr lang="en-US" sz="1600" dirty="0" smtClean="0"/>
              <a:t>ISBN</a:t>
            </a:r>
            <a:r>
              <a:rPr lang="ru-RU" sz="1600" dirty="0" smtClean="0"/>
              <a:t>:</a:t>
            </a:r>
          </a:p>
          <a:p>
            <a:pPr>
              <a:buFontTx/>
              <a:buChar char="-"/>
            </a:pPr>
            <a:r>
              <a:rPr lang="ru-RU" sz="1600" dirty="0" smtClean="0"/>
              <a:t>книги и брошюры;</a:t>
            </a:r>
          </a:p>
          <a:p>
            <a:pPr>
              <a:buFontTx/>
              <a:buChar char="-"/>
            </a:pPr>
            <a:r>
              <a:rPr lang="ru-RU" sz="1600" dirty="0" smtClean="0"/>
              <a:t>…</a:t>
            </a:r>
          </a:p>
          <a:p>
            <a:pPr>
              <a:buFontTx/>
              <a:buChar char="-"/>
            </a:pPr>
            <a:r>
              <a:rPr lang="ru-RU" sz="1600" dirty="0" smtClean="0"/>
              <a:t>т</a:t>
            </a:r>
            <a:r>
              <a:rPr lang="ru-RU" sz="1600" dirty="0" smtClean="0"/>
              <a:t>екстовые локальные и сетевые электронные издания, в том числе, публикации в Интернет;</a:t>
            </a:r>
          </a:p>
          <a:p>
            <a:pPr>
              <a:buFontTx/>
              <a:buChar char="-"/>
            </a:pPr>
            <a:r>
              <a:rPr lang="ru-RU" sz="1600" dirty="0" smtClean="0"/>
              <a:t>э</a:t>
            </a:r>
            <a:r>
              <a:rPr lang="ru-RU" sz="1600" dirty="0" smtClean="0"/>
              <a:t>лектронные аналоги печатного издания.</a:t>
            </a:r>
            <a:endParaRPr lang="ru-RU" sz="1600" dirty="0"/>
          </a:p>
        </p:txBody>
      </p:sp>
      <p:sp>
        <p:nvSpPr>
          <p:cNvPr id="11" name="Содержимое 9"/>
          <p:cNvSpPr>
            <a:spLocks noGrp="1"/>
          </p:cNvSpPr>
          <p:nvPr>
            <p:ph sz="half" idx="2"/>
          </p:nvPr>
        </p:nvSpPr>
        <p:spPr>
          <a:xfrm>
            <a:off x="179512" y="5733256"/>
            <a:ext cx="8784976" cy="504056"/>
          </a:xfrm>
        </p:spPr>
        <p:txBody>
          <a:bodyPr>
            <a:normAutofit fontScale="47500" lnSpcReduction="20000"/>
          </a:bodyPr>
          <a:lstStyle/>
          <a:p>
            <a:pPr lvl="0" algn="ctr">
              <a:buNone/>
            </a:pPr>
            <a:r>
              <a:rPr lang="ru-RU" sz="3600" dirty="0" smtClean="0"/>
              <a:t>ФЗ «Об обязательном экземпляре документов»</a:t>
            </a:r>
          </a:p>
          <a:p>
            <a:pPr lvl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коллизия!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Оригинал-макет – в формате </a:t>
            </a:r>
            <a:r>
              <a:rPr lang="en-US" dirty="0" smtClean="0"/>
              <a:t>PDF</a:t>
            </a:r>
            <a:endParaRPr lang="ru-RU" dirty="0" smtClean="0"/>
          </a:p>
          <a:p>
            <a:r>
              <a:rPr lang="ru-RU" dirty="0" smtClean="0"/>
              <a:t>Оригинал-макет с </a:t>
            </a:r>
            <a:r>
              <a:rPr lang="en-US" dirty="0" smtClean="0"/>
              <a:t>ISBN </a:t>
            </a:r>
            <a:r>
              <a:rPr lang="ru-RU" dirty="0" smtClean="0"/>
              <a:t>= легитимное электронное издание</a:t>
            </a:r>
          </a:p>
          <a:p>
            <a:r>
              <a:rPr lang="ru-RU" dirty="0" smtClean="0"/>
              <a:t>Наличие номера </a:t>
            </a:r>
            <a:r>
              <a:rPr lang="en-US" dirty="0" smtClean="0"/>
              <a:t>ISBN </a:t>
            </a:r>
            <a:r>
              <a:rPr lang="ru-RU" dirty="0" smtClean="0"/>
              <a:t>требует обязательной рассылки 16 экземпляров в РКП.</a:t>
            </a:r>
          </a:p>
          <a:p>
            <a:endParaRPr lang="ru-RU" dirty="0" smtClean="0"/>
          </a:p>
          <a:p>
            <a:r>
              <a:rPr lang="ru-RU" dirty="0" smtClean="0"/>
              <a:t>Электронное издание невозможно без бумажного носителя?!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Публикационный рейтинг</a:t>
            </a:r>
            <a:r>
              <a:rPr kumimoji="0" lang="ru-RU" sz="3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вуза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1860232" y="2578364"/>
            <a:ext cx="6991904" cy="38986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«Нужен ли нам собственный рейтинг? Ну конечно нужно делать. И можно ли добиться какого-то признания в рамках международных рейтингов? Вряд ли. 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Потому что эти рейтинги – это один из инструментов конкурентной борьбы на рынке образовательных услуг. Кто будет этот инструмент использовать себе во вред и в нашу с вами пользу?»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(из выступления Президента РФ В.В. Путина на съезде Российского союза ректоров 30.10.2014 г.)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Изображение 6" descr="Putin_230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1" y="2937539"/>
            <a:ext cx="1424039" cy="21360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1465427"/>
            <a:ext cx="7676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Учет научных и учебных изданий в масштабе страны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</a:t>
            </a:r>
            <a:r>
              <a:rPr kumimoji="0" lang="ru-RU" sz="3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делать?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268761"/>
            <a:ext cx="8229600" cy="158417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Нужна интегрированная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 учета традиционного и электронного книгоиздания: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Возможность дифференциации литературы по направлениям науки и техники;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Отображение существующих научных школ;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Возможность получения статистики об электронном книгоиздании.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C:\Users\Иванова Мария\Pictures\ринц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1008112" cy="1174546"/>
          </a:xfrm>
          <a:prstGeom prst="rect">
            <a:avLst/>
          </a:prstGeom>
          <a:noFill/>
        </p:spPr>
      </p:pic>
      <p:pic>
        <p:nvPicPr>
          <p:cNvPr id="7171" name="Picture 3" descr="C:\Users\Иванова Мария\Pictures\ркп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056398"/>
            <a:ext cx="3556715" cy="1067432"/>
          </a:xfrm>
          <a:prstGeom prst="rect">
            <a:avLst/>
          </a:prstGeom>
          <a:noFill/>
        </p:spPr>
      </p:pic>
      <p:pic>
        <p:nvPicPr>
          <p:cNvPr id="7172" name="Picture 4" descr="C:\Users\Иванова Мария\Pictures\logo_neik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212976"/>
            <a:ext cx="1582021" cy="1004317"/>
          </a:xfrm>
          <a:prstGeom prst="rect">
            <a:avLst/>
          </a:prstGeom>
          <a:noFill/>
        </p:spPr>
      </p:pic>
      <p:pic>
        <p:nvPicPr>
          <p:cNvPr id="7173" name="Picture 5" descr="C:\Users\Иванова Мария\Pictures\арбик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212976"/>
            <a:ext cx="1895475" cy="666750"/>
          </a:xfrm>
          <a:prstGeom prst="rect">
            <a:avLst/>
          </a:prstGeom>
          <a:noFill/>
        </p:spPr>
      </p:pic>
      <p:pic>
        <p:nvPicPr>
          <p:cNvPr id="7174" name="Picture 6" descr="C:\Users\Иванова Мария\Pictures\инфор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085184"/>
            <a:ext cx="4392833" cy="1080120"/>
          </a:xfrm>
          <a:prstGeom prst="rect">
            <a:avLst/>
          </a:prstGeom>
          <a:noFill/>
        </p:spPr>
      </p:pic>
      <p:sp>
        <p:nvSpPr>
          <p:cNvPr id="12" name="Прямоугольная выноска 11"/>
          <p:cNvSpPr/>
          <p:nvPr/>
        </p:nvSpPr>
        <p:spPr>
          <a:xfrm>
            <a:off x="755576" y="4293096"/>
            <a:ext cx="2304256" cy="792088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36700 электронных изданий всего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796136" y="4293096"/>
            <a:ext cx="2088232" cy="648072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Около 120 тыс. изданий ежегодно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1763688" y="2708920"/>
            <a:ext cx="1152128" cy="864096"/>
          </a:xfrm>
          <a:prstGeom prst="borderCallout1">
            <a:avLst>
              <a:gd name="adj1" fmla="val 21745"/>
              <a:gd name="adj2" fmla="val -846"/>
              <a:gd name="adj3" fmla="val 85546"/>
              <a:gd name="adj4" fmla="val -878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Общее число публикаций </a:t>
            </a:r>
            <a:r>
              <a:rPr lang="ru-RU" sz="1200" dirty="0" smtClean="0">
                <a:solidFill>
                  <a:schemeClr val="tx1"/>
                </a:solidFill>
              </a:rPr>
              <a:t>19881048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3275856" y="2636912"/>
            <a:ext cx="1872208" cy="504056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более 50 миллионов документов в 57 регионах страны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6876256" y="2492896"/>
            <a:ext cx="1800200" cy="648072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Более 3 000 подписок для сотен российских организаций ежегодно!</a:t>
            </a: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38941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«Отсутствие корреляции между традиционным и электронным книгоизданием, закрытость существующих систем и </a:t>
            </a:r>
            <a:r>
              <a:rPr lang="ru-RU" dirty="0" err="1" smtClean="0"/>
              <a:t>агрегаторов</a:t>
            </a:r>
            <a:r>
              <a:rPr lang="ru-RU" dirty="0" smtClean="0"/>
              <a:t> – системная проблема современного книгоиздания»</a:t>
            </a:r>
          </a:p>
          <a:p>
            <a:pPr algn="r">
              <a:buNone/>
            </a:pPr>
            <a:r>
              <a:rPr lang="ru-RU" dirty="0" smtClean="0"/>
              <a:t>А.В. Иванов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0294" y="4437113"/>
            <a:ext cx="6205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ivanov.mediabooks@gmail.com</a:t>
            </a:r>
            <a:endParaRPr lang="ru-RU" dirty="0" smtClean="0"/>
          </a:p>
          <a:p>
            <a:pPr algn="r"/>
            <a:r>
              <a:rPr lang="en-US" dirty="0" smtClean="0"/>
              <a:t>(812) 552-75-26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Название 3"/>
          <p:cNvSpPr txBox="1">
            <a:spLocks/>
          </p:cNvSpPr>
          <p:nvPr/>
        </p:nvSpPr>
        <p:spPr>
          <a:xfrm>
            <a:off x="457200" y="2492896"/>
            <a:ext cx="8229600" cy="19516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Смена парадигмы вузовского книгоиздания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Бумажная технологическая платформа:</a:t>
            </a:r>
          </a:p>
          <a:p>
            <a:pPr lvl="1"/>
            <a:r>
              <a:rPr lang="ru-RU" dirty="0" smtClean="0"/>
              <a:t>1980 г. – первые </a:t>
            </a:r>
            <a:r>
              <a:rPr lang="ru-RU" dirty="0" err="1" smtClean="0"/>
              <a:t>ризографы</a:t>
            </a:r>
            <a:r>
              <a:rPr lang="ru-RU" dirty="0" smtClean="0"/>
              <a:t> </a:t>
            </a:r>
            <a:r>
              <a:rPr lang="en-US" dirty="0" smtClean="0"/>
              <a:t>RISO</a:t>
            </a:r>
            <a:r>
              <a:rPr lang="ru-RU" dirty="0" smtClean="0"/>
              <a:t>. Удовлетворение потребностей вузов </a:t>
            </a:r>
            <a:r>
              <a:rPr lang="en-US" dirty="0" smtClean="0"/>
              <a:t>1990-</a:t>
            </a:r>
            <a:r>
              <a:rPr lang="ru-RU" dirty="0" err="1" smtClean="0"/>
              <a:t>х</a:t>
            </a:r>
            <a:r>
              <a:rPr lang="ru-RU" dirty="0" smtClean="0"/>
              <a:t> гг.</a:t>
            </a:r>
          </a:p>
          <a:p>
            <a:pPr lvl="1"/>
            <a:r>
              <a:rPr lang="ru-RU" dirty="0" smtClean="0"/>
              <a:t>2000-е гг. – переход от аналоговых технологий к цифровым, </a:t>
            </a:r>
            <a:r>
              <a:rPr lang="en-US" dirty="0" smtClean="0"/>
              <a:t>Print-on-Demand. </a:t>
            </a:r>
            <a:r>
              <a:rPr lang="ru-RU" dirty="0" smtClean="0"/>
              <a:t>Тиражи от 1 экз.</a:t>
            </a:r>
          </a:p>
          <a:p>
            <a:r>
              <a:rPr lang="ru-RU" dirty="0" smtClean="0"/>
              <a:t>Цифровая технологическая платформа (электронная):</a:t>
            </a:r>
          </a:p>
          <a:p>
            <a:pPr lvl="1"/>
            <a:r>
              <a:rPr lang="ru-RU" dirty="0" smtClean="0"/>
              <a:t>27 января 2010 г. – презентация «отцом цифровой революции» Стивом Джобсом планшета </a:t>
            </a:r>
            <a:r>
              <a:rPr lang="en-US" dirty="0" err="1" smtClean="0"/>
              <a:t>iPad</a:t>
            </a:r>
            <a:r>
              <a:rPr lang="ru-RU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Электронное книгоиздание;</a:t>
            </a:r>
          </a:p>
          <a:p>
            <a:pPr lvl="1"/>
            <a:r>
              <a:rPr lang="en-US" dirty="0" smtClean="0"/>
              <a:t>PDF</a:t>
            </a:r>
            <a:r>
              <a:rPr lang="ru-RU" dirty="0" smtClean="0"/>
              <a:t>-файлы и как законченное произведение, и как оригинал-макет.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Электронные книги (</a:t>
            </a:r>
            <a:r>
              <a:rPr lang="en-US" dirty="0" smtClean="0"/>
              <a:t>e-books) </a:t>
            </a:r>
            <a:r>
              <a:rPr lang="ru-RU" dirty="0" smtClean="0"/>
              <a:t>в мире</a:t>
            </a:r>
            <a:endParaRPr lang="ru-RU" dirty="0"/>
          </a:p>
        </p:txBody>
      </p:sp>
      <p:sp>
        <p:nvSpPr>
          <p:cNvPr id="13" name="Содержимое 10"/>
          <p:cNvSpPr txBox="1">
            <a:spLocks/>
          </p:cNvSpPr>
          <p:nvPr/>
        </p:nvSpPr>
        <p:spPr>
          <a:xfrm>
            <a:off x="454152" y="5661248"/>
            <a:ext cx="8366320" cy="64807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500" dirty="0" smtClean="0"/>
              <a:t>2014 г. : количество </a:t>
            </a:r>
            <a:r>
              <a:rPr lang="ru-RU" sz="2500" dirty="0" err="1" smtClean="0"/>
              <a:t>гаджетов</a:t>
            </a:r>
            <a:r>
              <a:rPr lang="ru-RU" sz="2500" dirty="0" smtClean="0"/>
              <a:t> в мире превысило численность населения Земли!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Иванова Мария\Pictures\рынок книг по странам.png"/>
          <p:cNvPicPr>
            <a:picLocks noChangeAspect="1" noChangeArrowheads="1"/>
          </p:cNvPicPr>
          <p:nvPr/>
        </p:nvPicPr>
        <p:blipFill>
          <a:blip r:embed="rId2" cstate="print"/>
          <a:srcRect l="20351" r="15467"/>
          <a:stretch>
            <a:fillRect/>
          </a:stretch>
        </p:blipFill>
        <p:spPr bwMode="auto">
          <a:xfrm>
            <a:off x="4644008" y="1772816"/>
            <a:ext cx="4206701" cy="3169332"/>
          </a:xfrm>
          <a:prstGeom prst="rect">
            <a:avLst/>
          </a:prstGeom>
          <a:noFill/>
        </p:spPr>
      </p:pic>
      <p:pic>
        <p:nvPicPr>
          <p:cNvPr id="1028" name="Picture 4" descr="C:\Users\Иванова Мария\Pictures\мировой рынок эл книг.png"/>
          <p:cNvPicPr>
            <a:picLocks noChangeAspect="1" noChangeArrowheads="1"/>
          </p:cNvPicPr>
          <p:nvPr/>
        </p:nvPicPr>
        <p:blipFill>
          <a:blip r:embed="rId3" cstate="print"/>
          <a:srcRect l="18040" r="18127"/>
          <a:stretch>
            <a:fillRect/>
          </a:stretch>
        </p:blipFill>
        <p:spPr bwMode="auto">
          <a:xfrm>
            <a:off x="323528" y="1772815"/>
            <a:ext cx="4032448" cy="3187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 России?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4725144"/>
            <a:ext cx="4198240" cy="137390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Электронные книги – электронный </a:t>
            </a:r>
            <a:r>
              <a:rPr lang="ru-RU" sz="1600" dirty="0" err="1" smtClean="0"/>
              <a:t>контент</a:t>
            </a:r>
            <a:r>
              <a:rPr lang="ru-RU" sz="1600" dirty="0" smtClean="0"/>
              <a:t>, файлы</a:t>
            </a:r>
            <a:endParaRPr lang="ru-RU" sz="1600" dirty="0"/>
          </a:p>
        </p:txBody>
      </p:sp>
      <p:pic>
        <p:nvPicPr>
          <p:cNvPr id="4" name="Picture 5" descr="C:\Users\Иванова Мария\Pictures\динамика прироста эл. книг р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453741" cy="3063429"/>
          </a:xfrm>
          <a:prstGeom prst="rect">
            <a:avLst/>
          </a:prstGeom>
          <a:noFill/>
        </p:spPr>
      </p:pic>
      <p:pic>
        <p:nvPicPr>
          <p:cNvPr id="3074" name="Picture 2" descr="C:\Users\Иванова Мария\Pictures\прогнозы Р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320480" cy="275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читают ли книги?</a:t>
            </a:r>
            <a:endParaRPr lang="ru-RU" dirty="0"/>
          </a:p>
        </p:txBody>
      </p:sp>
      <p:pic>
        <p:nvPicPr>
          <p:cNvPr id="2050" name="Picture 2" descr="C:\Users\Иванова Мария\Pictures\цифр. конт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19" y="3861049"/>
            <a:ext cx="5061505" cy="2520280"/>
          </a:xfrm>
          <a:prstGeom prst="rect">
            <a:avLst/>
          </a:prstGeom>
          <a:noFill/>
        </p:spPr>
      </p:pic>
      <p:pic>
        <p:nvPicPr>
          <p:cNvPr id="2052" name="Picture 4" descr="C:\Users\Иванова Мария\Pictures\мировой рынок цифр. контен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52" y="1484784"/>
            <a:ext cx="5683100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56176" y="1484784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Цифровой </a:t>
            </a:r>
            <a:r>
              <a:rPr lang="ru-RU" sz="1200" b="1" dirty="0" err="1" smtClean="0"/>
              <a:t>контент</a:t>
            </a:r>
            <a:r>
              <a:rPr lang="ru-RU" sz="1200" dirty="0" smtClean="0"/>
              <a:t> – это множество </a:t>
            </a:r>
            <a:r>
              <a:rPr lang="ru-RU" sz="1200" dirty="0" smtClean="0"/>
              <a:t>информационно-развлекательных материалов</a:t>
            </a:r>
            <a:r>
              <a:rPr lang="ru-RU" sz="1200" dirty="0" smtClean="0"/>
              <a:t>, распространяемых в цифровом виде по каналам связи, предназначенных для использования на цифровых устройствах, таких как компьютер, мобильный терминал, специализированные устройства. Цифровой </a:t>
            </a:r>
            <a:r>
              <a:rPr lang="ru-RU" sz="1200" dirty="0" err="1" smtClean="0"/>
              <a:t>контент</a:t>
            </a:r>
            <a:r>
              <a:rPr lang="ru-RU" sz="1200" dirty="0" smtClean="0"/>
              <a:t> может быть представлен в таких жанрах, как игры, видео, аудио или текст.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13176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Рынок цифрового </a:t>
            </a:r>
            <a:r>
              <a:rPr lang="ru-RU" sz="1200" dirty="0" err="1" smtClean="0"/>
              <a:t>контента</a:t>
            </a:r>
            <a:endParaRPr lang="ru-RU" sz="1200" dirty="0" smtClean="0"/>
          </a:p>
          <a:p>
            <a:pPr algn="just"/>
            <a:r>
              <a:rPr lang="ru-RU" sz="1200" dirty="0" smtClean="0"/>
              <a:t>США – 22 </a:t>
            </a:r>
            <a:r>
              <a:rPr lang="ru-RU" sz="1200" dirty="0" err="1" smtClean="0"/>
              <a:t>млрд</a:t>
            </a:r>
            <a:r>
              <a:rPr lang="ru-RU" sz="1200" dirty="0" smtClean="0"/>
              <a:t> долларов</a:t>
            </a:r>
          </a:p>
          <a:p>
            <a:pPr algn="just"/>
            <a:r>
              <a:rPr lang="ru-RU" sz="1200" dirty="0" smtClean="0"/>
              <a:t>Япония – 7 </a:t>
            </a:r>
            <a:r>
              <a:rPr lang="ru-RU" sz="1200" dirty="0" err="1" smtClean="0"/>
              <a:t>млрд</a:t>
            </a:r>
            <a:r>
              <a:rPr lang="ru-RU" sz="1200" dirty="0" smtClean="0"/>
              <a:t> долларов</a:t>
            </a:r>
          </a:p>
          <a:p>
            <a:pPr algn="just"/>
            <a:r>
              <a:rPr lang="ru-RU" sz="1200" dirty="0" smtClean="0"/>
              <a:t>Россия – 1,4 </a:t>
            </a:r>
            <a:r>
              <a:rPr lang="ru-RU" sz="1200" dirty="0" err="1" smtClean="0"/>
              <a:t>млрд</a:t>
            </a:r>
            <a:r>
              <a:rPr lang="ru-RU" sz="1200" dirty="0" smtClean="0"/>
              <a:t> долларов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Читают! Но не книги…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766192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Каждый день – 30 </a:t>
            </a:r>
            <a:r>
              <a:rPr lang="ru-RU" dirty="0" err="1" smtClean="0"/>
              <a:t>млн</a:t>
            </a:r>
            <a:r>
              <a:rPr lang="ru-RU" dirty="0" smtClean="0"/>
              <a:t> новых сообщений (350 постов в секунду!)</a:t>
            </a:r>
          </a:p>
          <a:p>
            <a:endParaRPr lang="ru-RU" dirty="0" smtClean="0"/>
          </a:p>
          <a:p>
            <a:r>
              <a:rPr lang="ru-RU" dirty="0" smtClean="0"/>
              <a:t>Из них 10 </a:t>
            </a:r>
            <a:r>
              <a:rPr lang="ru-RU" dirty="0" err="1" smtClean="0"/>
              <a:t>млн</a:t>
            </a:r>
            <a:r>
              <a:rPr lang="ru-RU" dirty="0" smtClean="0"/>
              <a:t> – публичных сообщений.</a:t>
            </a:r>
          </a:p>
          <a:p>
            <a:endParaRPr lang="ru-RU" dirty="0" smtClean="0"/>
          </a:p>
          <a:p>
            <a:r>
              <a:rPr lang="ru-RU" dirty="0" smtClean="0"/>
              <a:t>Смена вектора чтения!</a:t>
            </a:r>
            <a:endParaRPr lang="ru-RU" dirty="0"/>
          </a:p>
        </p:txBody>
      </p:sp>
      <p:pic>
        <p:nvPicPr>
          <p:cNvPr id="4098" name="Picture 2" descr="C:\Users\Иванова Мария\Pictures\рф статистика!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509" y="1628800"/>
            <a:ext cx="4679565" cy="3528392"/>
          </a:xfrm>
          <a:prstGeom prst="rect">
            <a:avLst/>
          </a:prstGeom>
          <a:noFill/>
        </p:spPr>
      </p:pic>
      <p:pic>
        <p:nvPicPr>
          <p:cNvPr id="4099" name="Picture 3" descr="C:\Users\Иванова Мария\Pictures\409002_origin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1697" cy="1001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что же книги?</a:t>
            </a:r>
            <a:endParaRPr lang="ru-RU" dirty="0"/>
          </a:p>
        </p:txBody>
      </p:sp>
      <p:pic>
        <p:nvPicPr>
          <p:cNvPr id="5122" name="Picture 2" descr="C:\Users\Иванова Мария\Pictures\рос книгоизд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048375" cy="4343400"/>
          </a:xfrm>
          <a:prstGeom prst="rect">
            <a:avLst/>
          </a:prstGeom>
          <a:noFill/>
        </p:spPr>
      </p:pic>
      <p:sp>
        <p:nvSpPr>
          <p:cNvPr id="5" name="Содержимое 8"/>
          <p:cNvSpPr>
            <a:spLocks noGrp="1"/>
          </p:cNvSpPr>
          <p:nvPr>
            <p:ph sz="half" idx="4294967295"/>
          </p:nvPr>
        </p:nvSpPr>
        <p:spPr>
          <a:xfrm>
            <a:off x="1979712" y="6093296"/>
            <a:ext cx="4637565" cy="32215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 данным Российской книжной палаты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Государственные базы данных: </a:t>
            </a:r>
            <a:br>
              <a:rPr lang="ru-RU" dirty="0" smtClean="0"/>
            </a:br>
            <a:r>
              <a:rPr lang="ru-RU" dirty="0" smtClean="0"/>
              <a:t>Российская книжная палата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Агентство ISBN</a:t>
            </a:r>
          </a:p>
          <a:p>
            <a:pPr algn="just"/>
            <a:r>
              <a:rPr lang="ru-RU" dirty="0" smtClean="0"/>
              <a:t>Национальное агентство ISBN учреждено в 1987 году. </a:t>
            </a:r>
            <a:endParaRPr lang="ru-RU" dirty="0" smtClean="0"/>
          </a:p>
          <a:p>
            <a:pPr algn="just"/>
            <a:r>
              <a:rPr lang="ru-RU" dirty="0" smtClean="0"/>
              <a:t>Международный </a:t>
            </a:r>
            <a:r>
              <a:rPr lang="ru-RU" dirty="0" smtClean="0"/>
              <a:t>стандартный книжный номер (ISBN) – уникальный «паспортный» номер издания, используемый во всем мире в сфере книжного бизнеса, издательского и библиотечного дела. </a:t>
            </a:r>
            <a:endParaRPr lang="ru-RU" dirty="0" smtClean="0"/>
          </a:p>
          <a:p>
            <a:pPr algn="just"/>
            <a:r>
              <a:rPr lang="ru-RU" dirty="0" smtClean="0"/>
              <a:t>Федеральный Закон </a:t>
            </a:r>
            <a:r>
              <a:rPr lang="ru-RU" dirty="0" smtClean="0"/>
              <a:t>”Об обязательном экземпляре документов” от 29 декабря 1994 года N 77-ФЗ;  </a:t>
            </a:r>
            <a:endParaRPr lang="ru-RU" dirty="0" smtClean="0"/>
          </a:p>
          <a:p>
            <a:pPr algn="just"/>
            <a:r>
              <a:rPr lang="ru-RU" dirty="0" smtClean="0"/>
              <a:t>Проверка поступления </a:t>
            </a:r>
            <a:r>
              <a:rPr lang="ru-RU" dirty="0" smtClean="0"/>
              <a:t>книг </a:t>
            </a:r>
            <a:r>
              <a:rPr lang="ru-RU" dirty="0" smtClean="0"/>
              <a:t>каждого издателя </a:t>
            </a:r>
            <a:r>
              <a:rPr lang="ru-RU" dirty="0" smtClean="0"/>
              <a:t>в Российскую книжную палату. </a:t>
            </a:r>
          </a:p>
          <a:p>
            <a:endParaRPr lang="ru-RU" dirty="0"/>
          </a:p>
        </p:txBody>
      </p:sp>
      <p:pic>
        <p:nvPicPr>
          <p:cNvPr id="6" name="Содержимое 5" descr="ркп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7519" t="5829" r="18294" b="5418"/>
          <a:stretch>
            <a:fillRect/>
          </a:stretch>
        </p:blipFill>
        <p:spPr>
          <a:xfrm>
            <a:off x="4572000" y="1916832"/>
            <a:ext cx="4392488" cy="3416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Государственные базы данных:</a:t>
            </a:r>
            <a:br>
              <a:rPr lang="ru-RU" dirty="0" smtClean="0"/>
            </a:br>
            <a:r>
              <a:rPr lang="ru-RU" dirty="0" err="1" smtClean="0"/>
              <a:t>Информрегистр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В 1996 </a:t>
            </a:r>
            <a:r>
              <a:rPr lang="ru-RU" dirty="0" smtClean="0"/>
              <a:t>году был создан Депозитарий электронных изданий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Основными </a:t>
            </a:r>
            <a:r>
              <a:rPr lang="ru-RU" dirty="0" smtClean="0"/>
              <a:t>направлениями деятельности Депозитария являются</a:t>
            </a:r>
            <a:r>
              <a:rPr lang="ru-RU" dirty="0" smtClean="0"/>
              <a:t>: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сбор</a:t>
            </a:r>
            <a:r>
              <a:rPr lang="ru-RU" dirty="0" smtClean="0"/>
              <a:t>, государственная регистрация обязательного федерального экземпляра электронных изданий, </a:t>
            </a:r>
            <a:endParaRPr lang="ru-RU" dirty="0" smtClean="0"/>
          </a:p>
          <a:p>
            <a:pPr algn="just"/>
            <a:r>
              <a:rPr lang="ru-RU" dirty="0" smtClean="0"/>
              <a:t>ведение </a:t>
            </a:r>
            <a:r>
              <a:rPr lang="ru-RU" dirty="0" smtClean="0"/>
              <a:t>государственного библиографического учета электронных изданий, </a:t>
            </a:r>
            <a:endParaRPr lang="ru-RU" dirty="0" smtClean="0"/>
          </a:p>
          <a:p>
            <a:pPr algn="just"/>
            <a:r>
              <a:rPr lang="ru-RU" dirty="0" smtClean="0"/>
              <a:t>комплектование </a:t>
            </a:r>
            <a:r>
              <a:rPr lang="ru-RU" dirty="0" smtClean="0"/>
              <a:t>фонда электронных изданий, </a:t>
            </a:r>
            <a:endParaRPr lang="ru-RU" dirty="0" smtClean="0"/>
          </a:p>
          <a:p>
            <a:pPr algn="just"/>
            <a:r>
              <a:rPr lang="ru-RU" dirty="0" smtClean="0"/>
              <a:t>обеспечение </a:t>
            </a:r>
            <a:r>
              <a:rPr lang="ru-RU" dirty="0" smtClean="0"/>
              <a:t>сохранности и использования одного обязательного федерального экземпляра электронных </a:t>
            </a:r>
            <a:r>
              <a:rPr lang="ru-RU" dirty="0" smtClean="0"/>
              <a:t>изданий.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Федеральный Закон </a:t>
            </a:r>
            <a:r>
              <a:rPr lang="ru-RU" dirty="0" smtClean="0"/>
              <a:t>от 29 декабря 1994 года № 77 "Об обязательном экземпляре документов"</a:t>
            </a:r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5" name="Содержимое 4" descr="информрегист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2868" t="5829" r="23643" b="5418"/>
          <a:stretch>
            <a:fillRect/>
          </a:stretch>
        </p:blipFill>
        <p:spPr>
          <a:xfrm>
            <a:off x="4572000" y="1633601"/>
            <a:ext cx="4392488" cy="40996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1563</TotalTime>
  <Words>630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Системные проблемы современного книгоиздания</vt:lpstr>
      <vt:lpstr>Смена парадигмы вузовского книгоиздания</vt:lpstr>
      <vt:lpstr>Электронные книги (e-books) в мире</vt:lpstr>
      <vt:lpstr>А в России?</vt:lpstr>
      <vt:lpstr>Так читают ли книги?</vt:lpstr>
      <vt:lpstr>Читают! Но не книги…</vt:lpstr>
      <vt:lpstr>А что же книги?</vt:lpstr>
      <vt:lpstr>Государственные базы данных:  Российская книжная палата</vt:lpstr>
      <vt:lpstr>Государственные базы данных: Информрегистр</vt:lpstr>
      <vt:lpstr>Научно-учебное книгоиздание</vt:lpstr>
      <vt:lpstr>Слайд 11</vt:lpstr>
      <vt:lpstr>Правовая коллизия!</vt:lpstr>
      <vt:lpstr>Слайд 13</vt:lpstr>
      <vt:lpstr>Слайд 14</vt:lpstr>
      <vt:lpstr>Слайд 15</vt:lpstr>
      <vt:lpstr>Слайд 16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Иванова Мария</dc:creator>
  <cp:lastModifiedBy>Иванова Мария</cp:lastModifiedBy>
  <cp:revision>25</cp:revision>
  <dcterms:created xsi:type="dcterms:W3CDTF">2014-12-12T07:44:03Z</dcterms:created>
  <dcterms:modified xsi:type="dcterms:W3CDTF">2014-12-16T13:08:38Z</dcterms:modified>
</cp:coreProperties>
</file>